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682" y="2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10D9-2440-4042-89FD-CB20CE307CBF}" type="datetimeFigureOut">
              <a:rPr lang="en-US" smtClean="0"/>
              <a:pPr/>
              <a:t>8/25/2016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706D-AFAA-442E-AF78-422B875B549D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eventbrite.ie/e/pan-celtic-autumn-meeting-2016-tickets-21492148595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pancelticdublin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7165" y="1094697"/>
            <a:ext cx="63813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E" sz="1100" b="1" dirty="0">
                <a:solidFill>
                  <a:srgbClr val="1F497D"/>
                </a:solidFill>
              </a:rPr>
              <a:t>The Irish Society of Clinical Microbiology (ISCM) and the Academy of Clinical Science and Laboratory Medicine (ACSLM) invite you to the </a:t>
            </a:r>
          </a:p>
          <a:p>
            <a:pPr lvl="0" algn="ctr"/>
            <a:r>
              <a:rPr lang="en-IE" sz="1100" b="1" dirty="0">
                <a:solidFill>
                  <a:srgbClr val="1F497D"/>
                </a:solidFill>
              </a:rPr>
              <a:t>Pan Celtic Dublin 2016 conference that we are co-hosting in conjunction with our Northern Ireland, Welsh and Scottish Society partners.</a:t>
            </a:r>
          </a:p>
          <a:p>
            <a:pPr algn="ctr"/>
            <a:endParaRPr lang="en-IE" sz="1000" b="1" dirty="0" smtClean="0">
              <a:solidFill>
                <a:srgbClr val="1F497D"/>
              </a:solidFill>
            </a:endParaRPr>
          </a:p>
          <a:p>
            <a:pPr algn="ctr"/>
            <a:r>
              <a:rPr lang="en-IE" sz="3200" b="1" dirty="0" smtClean="0">
                <a:solidFill>
                  <a:srgbClr val="1F497D"/>
                </a:solidFill>
              </a:rPr>
              <a:t>Pan Celtic Dublin 2016</a:t>
            </a:r>
            <a:endParaRPr lang="en-IE" sz="1600" b="1" dirty="0" smtClean="0">
              <a:solidFill>
                <a:srgbClr val="1F497D"/>
              </a:solidFill>
            </a:endParaRPr>
          </a:p>
          <a:p>
            <a:pPr algn="ctr"/>
            <a:r>
              <a:rPr lang="en-IE" sz="1600" b="1" dirty="0" smtClean="0">
                <a:solidFill>
                  <a:srgbClr val="1F497D"/>
                </a:solidFill>
              </a:rPr>
              <a:t>Antimicrobial resistance: Global threats and challenges in Diagnosis, Treatment and Prevention</a:t>
            </a:r>
          </a:p>
          <a:p>
            <a:pPr algn="ctr"/>
            <a:r>
              <a:rPr lang="en-IE" sz="1000" b="1" dirty="0">
                <a:solidFill>
                  <a:srgbClr val="C00000"/>
                </a:solidFill>
              </a:rPr>
              <a:t>Including Speakers from WHO Collaborating Centre &amp; EUCAST </a:t>
            </a:r>
          </a:p>
          <a:p>
            <a:pPr algn="ctr"/>
            <a:endParaRPr lang="en-IE" sz="1000" b="1" dirty="0" smtClean="0">
              <a:solidFill>
                <a:srgbClr val="1F497D"/>
              </a:solidFill>
            </a:endParaRPr>
          </a:p>
          <a:p>
            <a:pPr lvl="0" algn="ctr"/>
            <a:r>
              <a:rPr lang="en-IE" sz="1600" b="1" dirty="0"/>
              <a:t>Venue: Davenport Hotel, Dublin, Ireland </a:t>
            </a:r>
          </a:p>
          <a:p>
            <a:pPr lvl="0" algn="ctr"/>
            <a:r>
              <a:rPr lang="en-IE" sz="1600" b="1" dirty="0"/>
              <a:t>21</a:t>
            </a:r>
            <a:r>
              <a:rPr lang="en-IE" sz="1600" b="1" baseline="30000" dirty="0"/>
              <a:t>st</a:t>
            </a:r>
            <a:r>
              <a:rPr lang="en-IE" sz="1600" b="1" dirty="0"/>
              <a:t> &amp; 22</a:t>
            </a:r>
            <a:r>
              <a:rPr lang="en-IE" sz="1600" b="1" baseline="30000" dirty="0"/>
              <a:t>nd</a:t>
            </a:r>
            <a:r>
              <a:rPr lang="en-IE" sz="1600" b="1" dirty="0"/>
              <a:t> of October </a:t>
            </a:r>
            <a:r>
              <a:rPr lang="en-IE" sz="1600" b="1" dirty="0" smtClean="0"/>
              <a:t>2016</a:t>
            </a:r>
            <a:endParaRPr lang="en-IE" sz="2000" b="1" dirty="0"/>
          </a:p>
          <a:p>
            <a:pPr algn="ctr"/>
            <a:r>
              <a:rPr lang="en-IE" sz="3600" b="1" dirty="0" smtClean="0">
                <a:solidFill>
                  <a:srgbClr val="C00000"/>
                </a:solidFill>
              </a:rPr>
              <a:t>CALL FOR ABSTRACTS</a:t>
            </a:r>
          </a:p>
          <a:p>
            <a:pPr algn="ctr"/>
            <a:r>
              <a:rPr lang="en-IE" sz="3600" b="1" smtClean="0">
                <a:solidFill>
                  <a:srgbClr val="C00000"/>
                </a:solidFill>
                <a:hlinkClick r:id="rId2"/>
              </a:rPr>
              <a:t>pancelticdublin@gmail.com</a:t>
            </a:r>
            <a:endParaRPr lang="en-IE" sz="3600" b="1" dirty="0" smtClean="0">
              <a:solidFill>
                <a:srgbClr val="C00000"/>
              </a:solidFill>
            </a:endParaRPr>
          </a:p>
          <a:p>
            <a:pPr lvl="0" algn="ctr"/>
            <a:r>
              <a:rPr lang="en-IE" sz="3200" b="1" dirty="0">
                <a:solidFill>
                  <a:srgbClr val="C00000"/>
                </a:solidFill>
              </a:rPr>
              <a:t>Closing </a:t>
            </a:r>
            <a:r>
              <a:rPr lang="en-IE" sz="3200" b="1" dirty="0" smtClean="0">
                <a:solidFill>
                  <a:srgbClr val="C00000"/>
                </a:solidFill>
              </a:rPr>
              <a:t>Date: 16th September 2016</a:t>
            </a:r>
            <a:endParaRPr lang="en-IE" sz="1600" b="1" dirty="0" smtClean="0">
              <a:solidFill>
                <a:srgbClr val="1F497D"/>
              </a:solidFill>
            </a:endParaRPr>
          </a:p>
          <a:p>
            <a:pPr algn="ctr"/>
            <a:r>
              <a:rPr lang="en-IE" sz="1600" b="1" dirty="0" smtClean="0">
                <a:solidFill>
                  <a:srgbClr val="1F497D"/>
                </a:solidFill>
              </a:rPr>
              <a:t>Event Registration</a:t>
            </a:r>
            <a:r>
              <a:rPr lang="en-IE" sz="1600" b="1" dirty="0">
                <a:solidFill>
                  <a:srgbClr val="1F497D"/>
                </a:solidFill>
              </a:rPr>
              <a:t>:</a:t>
            </a:r>
            <a:r>
              <a:rPr lang="en-IE" sz="1600" u="sng" dirty="0">
                <a:solidFill>
                  <a:prstClr val="black"/>
                </a:solidFill>
                <a:hlinkClick r:id="rId3"/>
              </a:rPr>
              <a:t> https://</a:t>
            </a:r>
            <a:r>
              <a:rPr lang="en-IE" sz="1600" u="sng" dirty="0" smtClean="0">
                <a:solidFill>
                  <a:prstClr val="black"/>
                </a:solidFill>
                <a:hlinkClick r:id="rId3"/>
              </a:rPr>
              <a:t>www.eventbrite.ie/e/pan-celtic-autumn-meeting-2016-tickets-21492148595</a:t>
            </a:r>
            <a:endParaRPr lang="en-IE" sz="1600" u="sng" dirty="0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 dirty="0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14800" cy="9144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14800" cy="9144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3" y="323528"/>
            <a:ext cx="2607377" cy="51084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" name="AutoShape 5" descr="Image result for scottish microbiology association"/>
          <p:cNvSpPr>
            <a:spLocks noChangeAspect="1" noChangeArrowheads="1"/>
          </p:cNvSpPr>
          <p:nvPr/>
        </p:nvSpPr>
        <p:spPr bwMode="auto">
          <a:xfrm>
            <a:off x="82154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 dirty="0">
              <a:solidFill>
                <a:prstClr val="black"/>
              </a:solidFill>
            </a:endParaRPr>
          </a:p>
        </p:txBody>
      </p:sp>
      <p:pic>
        <p:nvPicPr>
          <p:cNvPr id="36" name="Picture 35" descr="https://i1.rgstatic.net/ii/institution.image/AS%3A267485218050049@1440784853394_m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04809" y="8379943"/>
            <a:ext cx="619132" cy="698478"/>
          </a:xfrm>
          <a:prstGeom prst="rect">
            <a:avLst/>
          </a:prstGeom>
          <a:noFill/>
        </p:spPr>
      </p:pic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4797153" y="7551886"/>
            <a:ext cx="1855714" cy="76453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en-IE" sz="1000" b="1" dirty="0">
                <a:solidFill>
                  <a:srgbClr val="1F497D"/>
                </a:solidFill>
                <a:cs typeface="Arial" pitchFamily="34" charset="0"/>
              </a:rPr>
              <a:t>Essential </a:t>
            </a: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CME/CPD</a:t>
            </a:r>
          </a:p>
          <a:p>
            <a:pPr fontAlgn="base">
              <a:spcBef>
                <a:spcPct val="0"/>
              </a:spcBef>
            </a:pPr>
            <a:r>
              <a:rPr lang="en-IE" sz="800" dirty="0" smtClean="0">
                <a:solidFill>
                  <a:srgbClr val="1F497D"/>
                </a:solidFill>
                <a:cs typeface="Arial" pitchFamily="34" charset="0"/>
              </a:rPr>
              <a:t>Delegates </a:t>
            </a:r>
            <a:r>
              <a:rPr lang="en-IE" sz="800" dirty="0">
                <a:solidFill>
                  <a:srgbClr val="1F497D"/>
                </a:solidFill>
                <a:cs typeface="Arial" pitchFamily="34" charset="0"/>
              </a:rPr>
              <a:t>are eligible to receive CPD/CME points  </a:t>
            </a:r>
            <a:r>
              <a:rPr lang="en-IE" sz="800" dirty="0" smtClean="0">
                <a:solidFill>
                  <a:srgbClr val="1F497D"/>
                </a:solidFill>
                <a:cs typeface="Arial" pitchFamily="34" charset="0"/>
              </a:rPr>
              <a:t>-  </a:t>
            </a:r>
            <a:r>
              <a:rPr lang="en-IE" sz="800" dirty="0">
                <a:solidFill>
                  <a:srgbClr val="1F497D"/>
                </a:solidFill>
                <a:cs typeface="Arial" pitchFamily="34" charset="0"/>
              </a:rPr>
              <a:t>helping them to maintain their professional </a:t>
            </a:r>
            <a:r>
              <a:rPr lang="en-IE" sz="800" dirty="0" smtClean="0">
                <a:solidFill>
                  <a:srgbClr val="1F497D"/>
                </a:solidFill>
                <a:cs typeface="Arial" pitchFamily="34" charset="0"/>
              </a:rPr>
              <a:t>status and competence</a:t>
            </a:r>
            <a:endParaRPr lang="en-IE" sz="800" dirty="0" smtClean="0">
              <a:solidFill>
                <a:srgbClr val="1F497D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413445" y="6372201"/>
            <a:ext cx="1791419" cy="1944216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Multi-disciplinary </a:t>
            </a:r>
            <a:endParaRPr lang="en-IE" sz="1000" b="1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Conference Programme</a:t>
            </a:r>
          </a:p>
          <a:p>
            <a:pPr fontAlgn="base">
              <a:spcBef>
                <a:spcPct val="0"/>
              </a:spcBef>
            </a:pPr>
            <a:endParaRPr lang="en-IE" sz="1000" b="1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Keynote 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lectures</a:t>
            </a:r>
            <a:endParaRPr lang="en-IE" sz="1000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Symposia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 Medical </a:t>
            </a: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&amp;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scientific  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research </a:t>
            </a: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presentations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Poster exhibition &amp;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prizes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Trade exhibition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Gala 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dinner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</a:pPr>
            <a:endParaRPr lang="en-IE" sz="1000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IE" sz="1000" b="1" dirty="0" smtClean="0">
              <a:solidFill>
                <a:srgbClr val="1F497D"/>
              </a:solidFill>
              <a:cs typeface="Arial" pitchFamily="34" charset="0"/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4797152" y="6372201"/>
            <a:ext cx="1855714" cy="1049484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</a:pP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Topics</a:t>
            </a:r>
            <a:endParaRPr lang="en-IE" sz="1000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 Antibiotic resistant bacteria, fungi, viruses, mycobacteria </a:t>
            </a:r>
            <a:endParaRPr lang="en-IE" sz="1000" dirty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 Antimicrobial Stewardship &amp; </a:t>
            </a: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S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urveillance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1000" dirty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en-IE" sz="1000" dirty="0" smtClean="0">
                <a:solidFill>
                  <a:srgbClr val="1F497D"/>
                </a:solidFill>
                <a:cs typeface="Arial" pitchFamily="34" charset="0"/>
              </a:rPr>
              <a:t>IPC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566" y="8379943"/>
            <a:ext cx="720080" cy="70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45" y="8379943"/>
            <a:ext cx="1800984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829" y="330977"/>
            <a:ext cx="3175037" cy="52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276872" y="6019122"/>
            <a:ext cx="2376264" cy="3059299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</a:pPr>
            <a:r>
              <a:rPr lang="en-IE" sz="1000" b="1" dirty="0" smtClean="0">
                <a:solidFill>
                  <a:srgbClr val="1F497D"/>
                </a:solidFill>
                <a:cs typeface="Arial" pitchFamily="34" charset="0"/>
              </a:rPr>
              <a:t>Speakers including: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Rosemary Barnes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Dr Gabriel Birgan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Grainne Brennan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Dr Martin Connor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Martin Cormican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</a:t>
            </a:r>
            <a:r>
              <a:rPr lang="en-IE" sz="900" dirty="0">
                <a:solidFill>
                  <a:srgbClr val="1F497D"/>
                </a:solidFill>
                <a:cs typeface="Arial" pitchFamily="34" charset="0"/>
              </a:rPr>
              <a:t>Peter </a:t>
            </a: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Coyle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Dr Rob </a:t>
            </a:r>
            <a:r>
              <a:rPr lang="en-IE" sz="900" dirty="0">
                <a:solidFill>
                  <a:srgbClr val="1F497D"/>
                </a:solidFill>
                <a:cs typeface="Arial" pitchFamily="34" charset="0"/>
              </a:rPr>
              <a:t>Cunney </a:t>
            </a:r>
            <a:endParaRPr lang="en-IE" sz="900" dirty="0" smtClean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Joe Keane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</a:t>
            </a:r>
            <a:r>
              <a:rPr lang="en-IE" sz="900" dirty="0">
                <a:solidFill>
                  <a:srgbClr val="1F497D"/>
                </a:solidFill>
                <a:cs typeface="Arial" pitchFamily="34" charset="0"/>
              </a:rPr>
              <a:t>Gunnar </a:t>
            </a: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Kahlmeter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</a:t>
            </a:r>
            <a:r>
              <a:rPr lang="en-IE" sz="900" dirty="0">
                <a:solidFill>
                  <a:srgbClr val="1F497D"/>
                </a:solidFill>
                <a:cs typeface="Arial" pitchFamily="34" charset="0"/>
              </a:rPr>
              <a:t>Peter Hawkey </a:t>
            </a:r>
            <a:endParaRPr lang="en-IE" sz="900" dirty="0" smtClean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Hilary Humphreys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Dr </a:t>
            </a:r>
            <a:r>
              <a:rPr lang="en-IE" sz="900" dirty="0">
                <a:solidFill>
                  <a:srgbClr val="1F497D"/>
                </a:solidFill>
                <a:cs typeface="Arial" pitchFamily="34" charset="0"/>
              </a:rPr>
              <a:t>Ian Laurenson </a:t>
            </a:r>
            <a:endParaRPr lang="en-IE" sz="900" dirty="0" smtClean="0">
              <a:solidFill>
                <a:srgbClr val="1F497D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</a:t>
            </a:r>
            <a:r>
              <a:rPr lang="en-IE" sz="900" dirty="0">
                <a:solidFill>
                  <a:srgbClr val="1F497D"/>
                </a:solidFill>
                <a:cs typeface="Arial" pitchFamily="34" charset="0"/>
              </a:rPr>
              <a:t>Alasdair </a:t>
            </a: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MacGowan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Tom Rogers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Dr Magnus Unemo, WHO CC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Dr Kate Templeton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Prof Fred C. Tenover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Pat Wall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1849B"/>
              </a:buClr>
              <a:buFont typeface="Symbol" pitchFamily="18" charset="2"/>
              <a:buChar char="·"/>
            </a:pPr>
            <a:r>
              <a:rPr lang="en-IE" sz="900" dirty="0" smtClean="0">
                <a:solidFill>
                  <a:srgbClr val="1F497D"/>
                </a:solidFill>
                <a:cs typeface="Arial" pitchFamily="34" charset="0"/>
              </a:rPr>
              <a:t> Prof Timothy Walsh</a:t>
            </a:r>
          </a:p>
        </p:txBody>
      </p:sp>
    </p:spTree>
    <p:extLst>
      <p:ext uri="{BB962C8B-B14F-4D97-AF65-F5344CB8AC3E}">
        <p14:creationId xmlns:p14="http://schemas.microsoft.com/office/powerpoint/2010/main" val="22349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247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MURPHYMT</dc:creator>
  <cp:lastModifiedBy>Lisa McDowell</cp:lastModifiedBy>
  <cp:revision>89</cp:revision>
  <cp:lastPrinted>2016-08-24T13:08:02Z</cp:lastPrinted>
  <dcterms:created xsi:type="dcterms:W3CDTF">2016-02-10T16:31:27Z</dcterms:created>
  <dcterms:modified xsi:type="dcterms:W3CDTF">2016-08-25T16:36:43Z</dcterms:modified>
</cp:coreProperties>
</file>